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83" r:id="rId3"/>
    <p:sldId id="271" r:id="rId4"/>
    <p:sldId id="257" r:id="rId5"/>
    <p:sldId id="263" r:id="rId6"/>
    <p:sldId id="258" r:id="rId7"/>
    <p:sldId id="266" r:id="rId8"/>
    <p:sldId id="265" r:id="rId9"/>
    <p:sldId id="264" r:id="rId10"/>
    <p:sldId id="259" r:id="rId11"/>
    <p:sldId id="260" r:id="rId12"/>
    <p:sldId id="275" r:id="rId13"/>
    <p:sldId id="276" r:id="rId14"/>
    <p:sldId id="261" r:id="rId15"/>
    <p:sldId id="285" r:id="rId16"/>
  </p:sldIdLst>
  <p:sldSz cx="9144000" cy="5143500" type="screen16x9"/>
  <p:notesSz cx="9144000" cy="6858000"/>
  <p:embeddedFontLst>
    <p:embeddedFont>
      <p:font typeface="Agency FB" panose="020B05030202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Sansation Light" panose="020B0604020202020204"/>
      <p:regular r:id="rId27"/>
      <p: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24D"/>
    <a:srgbClr val="00823B"/>
    <a:srgbClr val="00662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1" autoAdjust="0"/>
    <p:restoredTop sz="94660"/>
  </p:normalViewPr>
  <p:slideViewPr>
    <p:cSldViewPr>
      <p:cViewPr varScale="1">
        <p:scale>
          <a:sx n="143" d="100"/>
          <a:sy n="143" d="100"/>
        </p:scale>
        <p:origin x="21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AB28C-3F6B-4D7E-B3B8-3DB450B08F85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6E4647-7272-4B72-9EB6-1FFCCCBD0454}">
      <dgm:prSet phldrT="[Text]" custT="1"/>
      <dgm:spPr>
        <a:noFill/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endParaRPr lang="en-NZ" sz="1800" dirty="0">
            <a:solidFill>
              <a:srgbClr val="4E452C"/>
            </a:solidFill>
            <a:latin typeface="+mn-lt"/>
          </a:endParaRPr>
        </a:p>
      </dgm:t>
    </dgm:pt>
    <dgm:pt modelId="{535F5640-9019-4AD3-8E91-31382FB785DA}" type="parTrans" cxnId="{5E755104-0000-4AF0-9BDC-D37D62D8088B}">
      <dgm:prSet/>
      <dgm:spPr/>
      <dgm:t>
        <a:bodyPr/>
        <a:lstStyle/>
        <a:p>
          <a:endParaRPr lang="en-US"/>
        </a:p>
      </dgm:t>
    </dgm:pt>
    <dgm:pt modelId="{A1D242B1-3541-4BA6-B445-8A514147F82F}" type="sibTrans" cxnId="{5E755104-0000-4AF0-9BDC-D37D62D8088B}">
      <dgm:prSet/>
      <dgm:spPr/>
      <dgm:t>
        <a:bodyPr/>
        <a:lstStyle/>
        <a:p>
          <a:endParaRPr lang="en-US"/>
        </a:p>
      </dgm:t>
    </dgm:pt>
    <dgm:pt modelId="{44E9294B-BE8F-4D8D-B086-F4C32D005C90}" type="pres">
      <dgm:prSet presAssocID="{233AB28C-3F6B-4D7E-B3B8-3DB450B08F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4F7995-3C4D-468D-A011-1345E201567F}" type="pres">
      <dgm:prSet presAssocID="{336E4647-7272-4B72-9EB6-1FFCCCBD0454}" presName="vertOne" presStyleCnt="0"/>
      <dgm:spPr/>
    </dgm:pt>
    <dgm:pt modelId="{70C106B4-0DE9-4854-A0FD-62A46322043D}" type="pres">
      <dgm:prSet presAssocID="{336E4647-7272-4B72-9EB6-1FFCCCBD0454}" presName="txOne" presStyleLbl="node0" presStyleIdx="0" presStyleCnt="1" custScaleY="64294" custLinFactNeighborX="291" custLinFactNeighborY="-4134">
        <dgm:presLayoutVars>
          <dgm:chPref val="3"/>
        </dgm:presLayoutVars>
      </dgm:prSet>
      <dgm:spPr>
        <a:prstGeom prst="rect">
          <a:avLst/>
        </a:prstGeom>
      </dgm:spPr>
    </dgm:pt>
    <dgm:pt modelId="{4BA240DC-4293-4AFB-AD64-51178A7E6EF6}" type="pres">
      <dgm:prSet presAssocID="{336E4647-7272-4B72-9EB6-1FFCCCBD0454}" presName="horzOne" presStyleCnt="0"/>
      <dgm:spPr/>
    </dgm:pt>
  </dgm:ptLst>
  <dgm:cxnLst>
    <dgm:cxn modelId="{5E755104-0000-4AF0-9BDC-D37D62D8088B}" srcId="{233AB28C-3F6B-4D7E-B3B8-3DB450B08F85}" destId="{336E4647-7272-4B72-9EB6-1FFCCCBD0454}" srcOrd="0" destOrd="0" parTransId="{535F5640-9019-4AD3-8E91-31382FB785DA}" sibTransId="{A1D242B1-3541-4BA6-B445-8A514147F82F}"/>
    <dgm:cxn modelId="{A0452144-95A2-4C83-ACDB-FD0705482617}" type="presOf" srcId="{336E4647-7272-4B72-9EB6-1FFCCCBD0454}" destId="{70C106B4-0DE9-4854-A0FD-62A46322043D}" srcOrd="0" destOrd="0" presId="urn:microsoft.com/office/officeart/2005/8/layout/hierarchy4"/>
    <dgm:cxn modelId="{9A011990-1C37-451C-9930-4C5384E8859A}" type="presOf" srcId="{233AB28C-3F6B-4D7E-B3B8-3DB450B08F85}" destId="{44E9294B-BE8F-4D8D-B086-F4C32D005C90}" srcOrd="0" destOrd="0" presId="urn:microsoft.com/office/officeart/2005/8/layout/hierarchy4"/>
    <dgm:cxn modelId="{2D57B5D4-C127-4458-B5A4-67C0EAEE3083}" type="presParOf" srcId="{44E9294B-BE8F-4D8D-B086-F4C32D005C90}" destId="{9B4F7995-3C4D-468D-A011-1345E201567F}" srcOrd="0" destOrd="0" presId="urn:microsoft.com/office/officeart/2005/8/layout/hierarchy4"/>
    <dgm:cxn modelId="{96132C08-DC82-4C55-831E-99E429CAA670}" type="presParOf" srcId="{9B4F7995-3C4D-468D-A011-1345E201567F}" destId="{70C106B4-0DE9-4854-A0FD-62A46322043D}" srcOrd="0" destOrd="0" presId="urn:microsoft.com/office/officeart/2005/8/layout/hierarchy4"/>
    <dgm:cxn modelId="{F735A288-2763-4579-9576-9708F914F039}" type="presParOf" srcId="{9B4F7995-3C4D-468D-A011-1345E201567F}" destId="{4BA240DC-4293-4AFB-AD64-51178A7E6EF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AB28C-3F6B-4D7E-B3B8-3DB450B08F85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29516A-AEF4-4D0F-9189-72BDA8D63DBC}">
      <dgm:prSet phldrT="[Text]" custT="1"/>
      <dgm:spPr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Contingent Liability of what these employers are missing.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Paid Time Off laws, Increase in Minimum Wage, ACA, (Penalties)</a:t>
          </a:r>
        </a:p>
      </dgm:t>
    </dgm:pt>
    <dgm:pt modelId="{411399EE-7CB1-414A-9521-1095589E8857}" type="parTrans" cxnId="{AC7FA8D6-0120-46D4-B73C-DA9FE3D7BC12}">
      <dgm:prSet/>
      <dgm:spPr/>
      <dgm:t>
        <a:bodyPr/>
        <a:lstStyle/>
        <a:p>
          <a:endParaRPr lang="en-US"/>
        </a:p>
      </dgm:t>
    </dgm:pt>
    <dgm:pt modelId="{A90A5DD4-B54A-48F5-99C2-C98F7E7BC4FB}" type="sibTrans" cxnId="{AC7FA8D6-0120-46D4-B73C-DA9FE3D7BC12}">
      <dgm:prSet/>
      <dgm:spPr/>
      <dgm:t>
        <a:bodyPr/>
        <a:lstStyle/>
        <a:p>
          <a:endParaRPr lang="en-US"/>
        </a:p>
      </dgm:t>
    </dgm:pt>
    <dgm:pt modelId="{16B49F36-817A-4B49-86F8-E9606BC3F174}">
      <dgm:prSet phldrT="[Text]" custT="1"/>
      <dgm:spPr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High Labor related cost such as Workers Compensation, payroll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cost, Scheduling, etc.</a:t>
          </a:r>
        </a:p>
      </dgm:t>
    </dgm:pt>
    <dgm:pt modelId="{CA797FB1-5B93-47DA-B32D-11A6C586F67B}" type="parTrans" cxnId="{20BEB482-46B8-4754-A103-C94E3615BD81}">
      <dgm:prSet/>
      <dgm:spPr/>
      <dgm:t>
        <a:bodyPr/>
        <a:lstStyle/>
        <a:p>
          <a:endParaRPr lang="en-US"/>
        </a:p>
      </dgm:t>
    </dgm:pt>
    <dgm:pt modelId="{2ED8D789-ED9B-45FC-A016-3F111617C03F}" type="sibTrans" cxnId="{20BEB482-46B8-4754-A103-C94E3615BD81}">
      <dgm:prSet/>
      <dgm:spPr/>
      <dgm:t>
        <a:bodyPr/>
        <a:lstStyle/>
        <a:p>
          <a:endParaRPr lang="en-US"/>
        </a:p>
      </dgm:t>
    </dgm:pt>
    <dgm:pt modelId="{336E4647-7272-4B72-9EB6-1FFCCCBD0454}">
      <dgm:prSet phldrT="[Text]" custT="1"/>
      <dgm:spPr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gm:spPr>
      <dgm:t>
        <a:bodyPr/>
        <a:lstStyle/>
        <a:p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Tools needed to comply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with all the measuring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requirements, insurance </a:t>
          </a:r>
          <a:br>
            <a:rPr lang="en-NZ" sz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dirty="0">
              <a:solidFill>
                <a:srgbClr val="4E452C"/>
              </a:solidFill>
              <a:latin typeface="Myriad Pro" pitchFamily="34" charset="0"/>
            </a:rPr>
            <a:t>offerings, and reporting.</a:t>
          </a:r>
        </a:p>
      </dgm:t>
    </dgm:pt>
    <dgm:pt modelId="{535F5640-9019-4AD3-8E91-31382FB785DA}" type="parTrans" cxnId="{5E755104-0000-4AF0-9BDC-D37D62D8088B}">
      <dgm:prSet/>
      <dgm:spPr/>
      <dgm:t>
        <a:bodyPr/>
        <a:lstStyle/>
        <a:p>
          <a:endParaRPr lang="en-US"/>
        </a:p>
      </dgm:t>
    </dgm:pt>
    <dgm:pt modelId="{A1D242B1-3541-4BA6-B445-8A514147F82F}" type="sibTrans" cxnId="{5E755104-0000-4AF0-9BDC-D37D62D8088B}">
      <dgm:prSet/>
      <dgm:spPr/>
      <dgm:t>
        <a:bodyPr/>
        <a:lstStyle/>
        <a:p>
          <a:endParaRPr lang="en-US"/>
        </a:p>
      </dgm:t>
    </dgm:pt>
    <dgm:pt modelId="{44E9294B-BE8F-4D8D-B086-F4C32D005C90}" type="pres">
      <dgm:prSet presAssocID="{233AB28C-3F6B-4D7E-B3B8-3DB450B08F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07F921-0188-40D5-9F04-9B98EF01B91B}" type="pres">
      <dgm:prSet presAssocID="{1629516A-AEF4-4D0F-9189-72BDA8D63DBC}" presName="vertOne" presStyleCnt="0"/>
      <dgm:spPr/>
    </dgm:pt>
    <dgm:pt modelId="{24662E44-BAEC-4FB4-A56C-A307B7B4D235}" type="pres">
      <dgm:prSet presAssocID="{1629516A-AEF4-4D0F-9189-72BDA8D63DBC}" presName="txOne" presStyleLbl="node0" presStyleIdx="0" presStyleCnt="3" custScaleX="91846" custScaleY="75070">
        <dgm:presLayoutVars>
          <dgm:chPref val="3"/>
        </dgm:presLayoutVars>
      </dgm:prSet>
      <dgm:spPr>
        <a:prstGeom prst="rect">
          <a:avLst/>
        </a:prstGeom>
      </dgm:spPr>
    </dgm:pt>
    <dgm:pt modelId="{4412B70D-BC6C-473B-8D9A-76BF5FFC65A6}" type="pres">
      <dgm:prSet presAssocID="{1629516A-AEF4-4D0F-9189-72BDA8D63DBC}" presName="horzOne" presStyleCnt="0"/>
      <dgm:spPr/>
    </dgm:pt>
    <dgm:pt modelId="{FC2BBED6-E4D2-42E8-8344-60861969E456}" type="pres">
      <dgm:prSet presAssocID="{A90A5DD4-B54A-48F5-99C2-C98F7E7BC4FB}" presName="sibSpaceOne" presStyleCnt="0"/>
      <dgm:spPr/>
    </dgm:pt>
    <dgm:pt modelId="{7AD48EAF-7131-4CC0-AA13-9D1889780535}" type="pres">
      <dgm:prSet presAssocID="{16B49F36-817A-4B49-86F8-E9606BC3F174}" presName="vertOne" presStyleCnt="0"/>
      <dgm:spPr/>
    </dgm:pt>
    <dgm:pt modelId="{80A34284-D57A-4EDF-8A63-3F673D82EDA8}" type="pres">
      <dgm:prSet presAssocID="{16B49F36-817A-4B49-86F8-E9606BC3F174}" presName="txOne" presStyleLbl="node0" presStyleIdx="1" presStyleCnt="3" custScaleX="94116" custScaleY="75070" custLinFactNeighborX="-12352">
        <dgm:presLayoutVars>
          <dgm:chPref val="3"/>
        </dgm:presLayoutVars>
      </dgm:prSet>
      <dgm:spPr>
        <a:prstGeom prst="rect">
          <a:avLst/>
        </a:prstGeom>
      </dgm:spPr>
    </dgm:pt>
    <dgm:pt modelId="{805C76F3-7839-45DA-B87B-39F6E58DC557}" type="pres">
      <dgm:prSet presAssocID="{16B49F36-817A-4B49-86F8-E9606BC3F174}" presName="horzOne" presStyleCnt="0"/>
      <dgm:spPr/>
    </dgm:pt>
    <dgm:pt modelId="{D7167750-54A5-4644-B5E2-7D8E8AA636FC}" type="pres">
      <dgm:prSet presAssocID="{2ED8D789-ED9B-45FC-A016-3F111617C03F}" presName="sibSpaceOne" presStyleCnt="0"/>
      <dgm:spPr/>
    </dgm:pt>
    <dgm:pt modelId="{9B4F7995-3C4D-468D-A011-1345E201567F}" type="pres">
      <dgm:prSet presAssocID="{336E4647-7272-4B72-9EB6-1FFCCCBD0454}" presName="vertOne" presStyleCnt="0"/>
      <dgm:spPr/>
    </dgm:pt>
    <dgm:pt modelId="{70C106B4-0DE9-4854-A0FD-62A46322043D}" type="pres">
      <dgm:prSet presAssocID="{336E4647-7272-4B72-9EB6-1FFCCCBD0454}" presName="txOne" presStyleLbl="node0" presStyleIdx="2" presStyleCnt="3" custScaleX="90075" custScaleY="75070" custLinFactNeighborX="-25055">
        <dgm:presLayoutVars>
          <dgm:chPref val="3"/>
        </dgm:presLayoutVars>
      </dgm:prSet>
      <dgm:spPr>
        <a:prstGeom prst="rect">
          <a:avLst/>
        </a:prstGeom>
      </dgm:spPr>
    </dgm:pt>
    <dgm:pt modelId="{4BA240DC-4293-4AFB-AD64-51178A7E6EF6}" type="pres">
      <dgm:prSet presAssocID="{336E4647-7272-4B72-9EB6-1FFCCCBD0454}" presName="horzOne" presStyleCnt="0"/>
      <dgm:spPr/>
    </dgm:pt>
  </dgm:ptLst>
  <dgm:cxnLst>
    <dgm:cxn modelId="{5E755104-0000-4AF0-9BDC-D37D62D8088B}" srcId="{233AB28C-3F6B-4D7E-B3B8-3DB450B08F85}" destId="{336E4647-7272-4B72-9EB6-1FFCCCBD0454}" srcOrd="2" destOrd="0" parTransId="{535F5640-9019-4AD3-8E91-31382FB785DA}" sibTransId="{A1D242B1-3541-4BA6-B445-8A514147F82F}"/>
    <dgm:cxn modelId="{75F72A26-DB42-4AC8-B308-7B6450B91272}" type="presOf" srcId="{336E4647-7272-4B72-9EB6-1FFCCCBD0454}" destId="{70C106B4-0DE9-4854-A0FD-62A46322043D}" srcOrd="0" destOrd="0" presId="urn:microsoft.com/office/officeart/2005/8/layout/hierarchy4"/>
    <dgm:cxn modelId="{20BEB482-46B8-4754-A103-C94E3615BD81}" srcId="{233AB28C-3F6B-4D7E-B3B8-3DB450B08F85}" destId="{16B49F36-817A-4B49-86F8-E9606BC3F174}" srcOrd="1" destOrd="0" parTransId="{CA797FB1-5B93-47DA-B32D-11A6C586F67B}" sibTransId="{2ED8D789-ED9B-45FC-A016-3F111617C03F}"/>
    <dgm:cxn modelId="{1B5A9D92-3EA8-4D99-AE19-49C30C12D8C9}" type="presOf" srcId="{1629516A-AEF4-4D0F-9189-72BDA8D63DBC}" destId="{24662E44-BAEC-4FB4-A56C-A307B7B4D235}" srcOrd="0" destOrd="0" presId="urn:microsoft.com/office/officeart/2005/8/layout/hierarchy4"/>
    <dgm:cxn modelId="{9D0A2DA0-612D-4633-9590-428A083A85C0}" type="presOf" srcId="{16B49F36-817A-4B49-86F8-E9606BC3F174}" destId="{80A34284-D57A-4EDF-8A63-3F673D82EDA8}" srcOrd="0" destOrd="0" presId="urn:microsoft.com/office/officeart/2005/8/layout/hierarchy4"/>
    <dgm:cxn modelId="{AC7FA8D6-0120-46D4-B73C-DA9FE3D7BC12}" srcId="{233AB28C-3F6B-4D7E-B3B8-3DB450B08F85}" destId="{1629516A-AEF4-4D0F-9189-72BDA8D63DBC}" srcOrd="0" destOrd="0" parTransId="{411399EE-7CB1-414A-9521-1095589E8857}" sibTransId="{A90A5DD4-B54A-48F5-99C2-C98F7E7BC4FB}"/>
    <dgm:cxn modelId="{BBE4C7E7-D640-4788-99D9-9912D3C913AB}" type="presOf" srcId="{233AB28C-3F6B-4D7E-B3B8-3DB450B08F85}" destId="{44E9294B-BE8F-4D8D-B086-F4C32D005C90}" srcOrd="0" destOrd="0" presId="urn:microsoft.com/office/officeart/2005/8/layout/hierarchy4"/>
    <dgm:cxn modelId="{63F49B98-72D8-4177-B140-8FAB7B4180DF}" type="presParOf" srcId="{44E9294B-BE8F-4D8D-B086-F4C32D005C90}" destId="{0507F921-0188-40D5-9F04-9B98EF01B91B}" srcOrd="0" destOrd="0" presId="urn:microsoft.com/office/officeart/2005/8/layout/hierarchy4"/>
    <dgm:cxn modelId="{44CCDF2E-2D21-40B4-945C-33BC5D936487}" type="presParOf" srcId="{0507F921-0188-40D5-9F04-9B98EF01B91B}" destId="{24662E44-BAEC-4FB4-A56C-A307B7B4D235}" srcOrd="0" destOrd="0" presId="urn:microsoft.com/office/officeart/2005/8/layout/hierarchy4"/>
    <dgm:cxn modelId="{E07D0732-24F7-45BB-B9FE-30F95960C1DE}" type="presParOf" srcId="{0507F921-0188-40D5-9F04-9B98EF01B91B}" destId="{4412B70D-BC6C-473B-8D9A-76BF5FFC65A6}" srcOrd="1" destOrd="0" presId="urn:microsoft.com/office/officeart/2005/8/layout/hierarchy4"/>
    <dgm:cxn modelId="{2A226464-E28D-4D9E-B7D1-CC90443A208F}" type="presParOf" srcId="{44E9294B-BE8F-4D8D-B086-F4C32D005C90}" destId="{FC2BBED6-E4D2-42E8-8344-60861969E456}" srcOrd="1" destOrd="0" presId="urn:microsoft.com/office/officeart/2005/8/layout/hierarchy4"/>
    <dgm:cxn modelId="{6C3BFB7E-B379-40A4-944E-2511D5F0469A}" type="presParOf" srcId="{44E9294B-BE8F-4D8D-B086-F4C32D005C90}" destId="{7AD48EAF-7131-4CC0-AA13-9D1889780535}" srcOrd="2" destOrd="0" presId="urn:microsoft.com/office/officeart/2005/8/layout/hierarchy4"/>
    <dgm:cxn modelId="{D7688AC2-E60C-4055-BD5B-CC0745774926}" type="presParOf" srcId="{7AD48EAF-7131-4CC0-AA13-9D1889780535}" destId="{80A34284-D57A-4EDF-8A63-3F673D82EDA8}" srcOrd="0" destOrd="0" presId="urn:microsoft.com/office/officeart/2005/8/layout/hierarchy4"/>
    <dgm:cxn modelId="{9D1FE899-290B-4FBD-A707-DFE1F6C46C01}" type="presParOf" srcId="{7AD48EAF-7131-4CC0-AA13-9D1889780535}" destId="{805C76F3-7839-45DA-B87B-39F6E58DC557}" srcOrd="1" destOrd="0" presId="urn:microsoft.com/office/officeart/2005/8/layout/hierarchy4"/>
    <dgm:cxn modelId="{98A21B6F-7263-4CB2-A764-357250BB03FB}" type="presParOf" srcId="{44E9294B-BE8F-4D8D-B086-F4C32D005C90}" destId="{D7167750-54A5-4644-B5E2-7D8E8AA636FC}" srcOrd="3" destOrd="0" presId="urn:microsoft.com/office/officeart/2005/8/layout/hierarchy4"/>
    <dgm:cxn modelId="{F7CC9553-656B-4313-8DD5-B7422FC1AA86}" type="presParOf" srcId="{44E9294B-BE8F-4D8D-B086-F4C32D005C90}" destId="{9B4F7995-3C4D-468D-A011-1345E201567F}" srcOrd="4" destOrd="0" presId="urn:microsoft.com/office/officeart/2005/8/layout/hierarchy4"/>
    <dgm:cxn modelId="{7C1A6CD0-518F-4CE0-BA65-7D8C163866E4}" type="presParOf" srcId="{9B4F7995-3C4D-468D-A011-1345E201567F}" destId="{70C106B4-0DE9-4854-A0FD-62A46322043D}" srcOrd="0" destOrd="0" presId="urn:microsoft.com/office/officeart/2005/8/layout/hierarchy4"/>
    <dgm:cxn modelId="{38FA6BE4-852A-41CB-8543-7B4168669D58}" type="presParOf" srcId="{9B4F7995-3C4D-468D-A011-1345E201567F}" destId="{4BA240DC-4293-4AFB-AD64-51178A7E6EF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106B4-0DE9-4854-A0FD-62A46322043D}">
      <dsp:nvSpPr>
        <dsp:cNvPr id="0" name=""/>
        <dsp:cNvSpPr/>
      </dsp:nvSpPr>
      <dsp:spPr>
        <a:xfrm>
          <a:off x="0" y="242816"/>
          <a:ext cx="3566368" cy="1137960"/>
        </a:xfrm>
        <a:prstGeom prst="rect">
          <a:avLst/>
        </a:prstGeom>
        <a:noFill/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kern="1200" dirty="0">
            <a:solidFill>
              <a:srgbClr val="4E452C"/>
            </a:solidFill>
            <a:latin typeface="+mn-lt"/>
          </a:endParaRPr>
        </a:p>
      </dsp:txBody>
      <dsp:txXfrm>
        <a:off x="0" y="242816"/>
        <a:ext cx="3566368" cy="113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62E44-BAEC-4FB4-A56C-A307B7B4D235}">
      <dsp:nvSpPr>
        <dsp:cNvPr id="0" name=""/>
        <dsp:cNvSpPr/>
      </dsp:nvSpPr>
      <dsp:spPr>
        <a:xfrm>
          <a:off x="2382" y="181676"/>
          <a:ext cx="2226421" cy="1094141"/>
        </a:xfrm>
        <a:prstGeom prst="rect">
          <a:avLst/>
        </a:prstGeom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Contingent Liability of what these employers are missing.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Paid Time Off laws, Increase in Minimum Wage, ACA, (Penalties)</a:t>
          </a:r>
        </a:p>
      </dsp:txBody>
      <dsp:txXfrm>
        <a:off x="2382" y="181676"/>
        <a:ext cx="2226421" cy="1094141"/>
      </dsp:txXfrm>
    </dsp:sp>
    <dsp:sp modelId="{80A34284-D57A-4EDF-8A63-3F673D82EDA8}">
      <dsp:nvSpPr>
        <dsp:cNvPr id="0" name=""/>
        <dsp:cNvSpPr/>
      </dsp:nvSpPr>
      <dsp:spPr>
        <a:xfrm>
          <a:off x="2336626" y="181676"/>
          <a:ext cx="2281447" cy="1094141"/>
        </a:xfrm>
        <a:prstGeom prst="rect">
          <a:avLst/>
        </a:prstGeom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High Labor related cost such as Workers Compensation, payroll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cost, Scheduling, etc.</a:t>
          </a:r>
        </a:p>
      </dsp:txBody>
      <dsp:txXfrm>
        <a:off x="2336626" y="181676"/>
        <a:ext cx="2281447" cy="1094141"/>
      </dsp:txXfrm>
    </dsp:sp>
    <dsp:sp modelId="{70C106B4-0DE9-4854-A0FD-62A46322043D}">
      <dsp:nvSpPr>
        <dsp:cNvPr id="0" name=""/>
        <dsp:cNvSpPr/>
      </dsp:nvSpPr>
      <dsp:spPr>
        <a:xfrm>
          <a:off x="4717389" y="181676"/>
          <a:ext cx="2183490" cy="1094141"/>
        </a:xfrm>
        <a:prstGeom prst="rect">
          <a:avLst/>
        </a:prstGeom>
        <a:gradFill flip="none" rotWithShape="1">
          <a:gsLst>
            <a:gs pos="0">
              <a:schemeClr val="bg2">
                <a:lumMod val="100000"/>
              </a:schemeClr>
            </a:gs>
            <a:gs pos="41000">
              <a:schemeClr val="bg2">
                <a:lumMod val="90000"/>
              </a:schemeClr>
            </a:gs>
            <a:gs pos="100000">
              <a:schemeClr val="bg2"/>
            </a:gs>
          </a:gsLst>
          <a:lin ang="18900000" scaled="1"/>
          <a:tileRect/>
        </a:gradFill>
        <a:ln cmpd="sng">
          <a:noFill/>
        </a:ln>
        <a:effectLst/>
        <a:scene3d>
          <a:camera prst="orthographicFront"/>
          <a:lightRig rig="balanced" dir="t"/>
        </a:scene3d>
        <a:sp3d prstMaterial="plastic">
          <a:extrusionClr>
            <a:schemeClr val="bg1"/>
          </a:extrusionClr>
          <a:contourClr>
            <a:schemeClr val="tx1">
              <a:lumMod val="50000"/>
              <a:lumOff val="50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Tools needed to comply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with all the measuring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requirements, insurance </a:t>
          </a:r>
          <a:br>
            <a:rPr lang="en-NZ" sz="1200" kern="1200" dirty="0">
              <a:solidFill>
                <a:srgbClr val="4E452C"/>
              </a:solidFill>
              <a:latin typeface="Myriad Pro" pitchFamily="34" charset="0"/>
            </a:rPr>
          </a:br>
          <a:r>
            <a:rPr lang="en-NZ" sz="1200" kern="1200" dirty="0">
              <a:solidFill>
                <a:srgbClr val="4E452C"/>
              </a:solidFill>
              <a:latin typeface="Myriad Pro" pitchFamily="34" charset="0"/>
            </a:rPr>
            <a:t>offerings, and reporting.</a:t>
          </a:r>
        </a:p>
      </dsp:txBody>
      <dsp:txXfrm>
        <a:off x="4717389" y="181676"/>
        <a:ext cx="2183490" cy="109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663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767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486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12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75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065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83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93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68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510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021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E229-23B1-4237-A9CD-EA5093F12AA1}" type="datetimeFigureOut">
              <a:rPr lang="en-NZ" smtClean="0"/>
              <a:t>22/09/2018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2C0D-4D4F-4F5E-8BD6-316FA09B93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376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10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0" y="-20538"/>
            <a:ext cx="9145163" cy="51441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259748" y="2262659"/>
            <a:ext cx="8200684" cy="2293957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NZ" sz="1200" b="1" dirty="0">
                <a:solidFill>
                  <a:srgbClr val="00824D"/>
                </a:solidFill>
                <a:latin typeface="Myriad Pro" pitchFamily="34" charset="0"/>
              </a:rPr>
              <a:t>California Time and Labor Company </a:t>
            </a: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is a fully integrated workforce management platform that allows a business </a:t>
            </a:r>
            <a:b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to off-load all of their employer related responsibilities and normalize their total labor cost. The client remains </a:t>
            </a:r>
            <a:b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the “primary employer” of record for the businesses employment exposures &amp; liabilities, but they are able to </a:t>
            </a:r>
            <a:b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off-load the contingent liability that can occur in Workers Compensation, Tax Management, Time and Labor, </a:t>
            </a:r>
            <a:b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and compliance.</a:t>
            </a:r>
          </a:p>
          <a:p>
            <a:pPr>
              <a:lnSpc>
                <a:spcPct val="100000"/>
              </a:lnSpc>
              <a:buNone/>
            </a:pPr>
            <a:endParaRPr lang="en-NZ" sz="12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200" b="1" dirty="0">
                <a:solidFill>
                  <a:srgbClr val="00824D"/>
                </a:solidFill>
                <a:latin typeface="Myriad Pro" pitchFamily="34" charset="0"/>
              </a:rPr>
              <a:t>Pacific Timecard</a:t>
            </a:r>
            <a:r>
              <a:rPr lang="en-NZ" sz="1200" dirty="0">
                <a:solidFill>
                  <a:srgbClr val="00824D"/>
                </a:solidFill>
                <a:latin typeface="Myriad Pro" pitchFamily="34" charset="0"/>
                <a:cs typeface="Arial" pitchFamily="34" charset="0"/>
              </a:rPr>
              <a:t> </a:t>
            </a: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leverages mobile technology that gives real time feed back on the hours and locations </a:t>
            </a:r>
            <a:b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employees are working.  Employees sign off on required meal periods and hours worked helping to </a:t>
            </a:r>
            <a:b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document these events accurately, which helps protect the employer. </a:t>
            </a:r>
          </a:p>
          <a:p>
            <a:pPr>
              <a:lnSpc>
                <a:spcPct val="100000"/>
              </a:lnSpc>
              <a:buNone/>
            </a:pPr>
            <a:endParaRPr lang="en-NZ" sz="12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200" b="1" dirty="0">
                <a:solidFill>
                  <a:srgbClr val="00824D"/>
                </a:solidFill>
                <a:latin typeface="Myriad Pro" pitchFamily="34" charset="0"/>
              </a:rPr>
              <a:t>California Time and Labor Company </a:t>
            </a: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can help a business liberate themselves from all the </a:t>
            </a:r>
            <a:b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2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unintended consequences of being an employer.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268635" y="1393919"/>
            <a:ext cx="8386618" cy="385743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r>
              <a:rPr lang="en-NZ" sz="2000" b="1" dirty="0">
                <a:solidFill>
                  <a:srgbClr val="00824D"/>
                </a:solidFill>
                <a:latin typeface="Montserrat" pitchFamily="2" charset="0"/>
              </a:rPr>
              <a:t>CALIFORNIA TIME AND LABOR COMPANY </a:t>
            </a:r>
            <a:r>
              <a:rPr lang="en-NZ" sz="2000" b="1" dirty="0">
                <a:solidFill>
                  <a:srgbClr val="C00000"/>
                </a:solidFill>
                <a:latin typeface="Montserrat" pitchFamily="2" charset="0"/>
              </a:rPr>
              <a:t>ENGAGEMENT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-1164" y="1995686"/>
            <a:ext cx="7957540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9" y="220332"/>
            <a:ext cx="3181152" cy="983266"/>
          </a:xfrm>
          <a:prstGeom prst="rect">
            <a:avLst/>
          </a:prstGeom>
        </p:spPr>
      </p:pic>
      <p:sp>
        <p:nvSpPr>
          <p:cNvPr id="15" name="Trapezoid 14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120274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67494"/>
            <a:ext cx="1296144" cy="4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120274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67494"/>
            <a:ext cx="1296144" cy="4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" y="0"/>
            <a:ext cx="9145163" cy="51441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F94D1C-3E79-4896-8B20-550FE1746B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0" y="1775450"/>
            <a:ext cx="1715449" cy="2956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1D796-2388-49E1-A90A-D10B590F5B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76" y="1775450"/>
            <a:ext cx="1715449" cy="2956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2291E-F807-490C-AE51-41D5821E947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13" y="1775450"/>
            <a:ext cx="1715449" cy="2956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225376" y="1355267"/>
            <a:ext cx="2114376" cy="29341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 algn="ctr"/>
            <a:r>
              <a:rPr lang="en-US" sz="1400" b="1" dirty="0">
                <a:solidFill>
                  <a:srgbClr val="00824D"/>
                </a:solidFill>
                <a:latin typeface="Montserrat" pitchFamily="2" charset="0"/>
              </a:rPr>
              <a:t>HOME SCREEN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2529632" y="1352751"/>
            <a:ext cx="2114376" cy="29341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 algn="ctr"/>
            <a:r>
              <a:rPr lang="en-US" sz="1400" b="1" dirty="0">
                <a:solidFill>
                  <a:srgbClr val="00824D"/>
                </a:solidFill>
                <a:latin typeface="Montserrat" pitchFamily="2" charset="0"/>
              </a:rPr>
              <a:t>JOBS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4761880" y="1347614"/>
            <a:ext cx="2114376" cy="29341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 algn="ctr"/>
            <a:r>
              <a:rPr lang="en-US" sz="1400" b="1" dirty="0">
                <a:solidFill>
                  <a:srgbClr val="00824D"/>
                </a:solidFill>
                <a:latin typeface="Montserrat" pitchFamily="2" charset="0"/>
              </a:rPr>
              <a:t>DROP DOWN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965190-1C2E-47AA-B497-A5D26C900CA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30622" r="21046" b="32026"/>
          <a:stretch/>
        </p:blipFill>
        <p:spPr bwMode="auto">
          <a:xfrm>
            <a:off x="354159" y="130878"/>
            <a:ext cx="1527401" cy="78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rapezoid 16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-1164" y="1131590"/>
            <a:ext cx="7957540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" y="0"/>
            <a:ext cx="9145163" cy="51441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64D338-C912-4FCC-AE0F-A6D0E233B6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36" y="1775448"/>
            <a:ext cx="1715449" cy="2956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0502D-B404-4425-AB77-D9DA12AE5E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0" y="1775448"/>
            <a:ext cx="1715449" cy="2956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225376" y="1355267"/>
            <a:ext cx="2114376" cy="29341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 algn="ctr"/>
            <a:r>
              <a:rPr lang="en-US" sz="1400" b="1" dirty="0">
                <a:solidFill>
                  <a:srgbClr val="00824D"/>
                </a:solidFill>
                <a:latin typeface="Montserrat" pitchFamily="2" charset="0"/>
              </a:rPr>
              <a:t>BREAKS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2457624" y="1352751"/>
            <a:ext cx="2290626" cy="29341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 algn="ctr"/>
            <a:r>
              <a:rPr lang="en-US" sz="1400" b="1" dirty="0">
                <a:solidFill>
                  <a:srgbClr val="00824D"/>
                </a:solidFill>
                <a:latin typeface="Montserrat" pitchFamily="2" charset="0"/>
              </a:rPr>
              <a:t>MEAL ENFORCEMENT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4761880" y="1347614"/>
            <a:ext cx="2114376" cy="29341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 algn="ctr"/>
            <a:r>
              <a:rPr lang="en-US" sz="1400" b="1" dirty="0">
                <a:solidFill>
                  <a:srgbClr val="00824D"/>
                </a:solidFill>
                <a:latin typeface="Montserrat" pitchFamily="2" charset="0"/>
              </a:rPr>
              <a:t>QUESTIONS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965190-1C2E-47AA-B497-A5D26C900CA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30622" r="21046" b="32026"/>
          <a:stretch/>
        </p:blipFill>
        <p:spPr bwMode="auto">
          <a:xfrm>
            <a:off x="354159" y="130878"/>
            <a:ext cx="1527401" cy="78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rapezoid 21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-1164" y="1131590"/>
            <a:ext cx="7957540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DA6BDF-B872-4DBE-90CB-0ED61A3FA3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00" y="1775448"/>
            <a:ext cx="16459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" y="-654"/>
            <a:ext cx="9145163" cy="51441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323528" y="1109627"/>
            <a:ext cx="8928992" cy="2955677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>
              <a:buNone/>
            </a:pPr>
            <a:endParaRPr lang="en-NZ" b="1" dirty="0">
              <a:solidFill>
                <a:srgbClr val="00823B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2000" b="1" dirty="0">
                <a:solidFill>
                  <a:srgbClr val="006600"/>
                </a:solidFill>
                <a:latin typeface="Montserrat" pitchFamily="2" charset="0"/>
                <a:cs typeface="Arial" pitchFamily="34" charset="0"/>
              </a:rPr>
              <a:t>WE TRULY ARE </a:t>
            </a:r>
            <a:r>
              <a:rPr lang="en-NZ" sz="2000" b="1" dirty="0">
                <a:solidFill>
                  <a:srgbClr val="C00000"/>
                </a:solidFill>
                <a:latin typeface="Montserrat" pitchFamily="2" charset="0"/>
                <a:cs typeface="Arial" pitchFamily="34" charset="0"/>
              </a:rPr>
              <a:t>REDEFINING THE INDUSTRY </a:t>
            </a:r>
            <a:br>
              <a:rPr lang="en-NZ" sz="2000" b="1" dirty="0">
                <a:solidFill>
                  <a:srgbClr val="C00000"/>
                </a:solidFill>
                <a:latin typeface="Montserrat" pitchFamily="2" charset="0"/>
                <a:cs typeface="Arial" pitchFamily="34" charset="0"/>
              </a:rPr>
            </a:br>
            <a:r>
              <a:rPr lang="en-NZ" sz="2000" b="1" dirty="0">
                <a:solidFill>
                  <a:srgbClr val="006600"/>
                </a:solidFill>
                <a:latin typeface="Montserrat" pitchFamily="2" charset="0"/>
                <a:cs typeface="Arial" pitchFamily="34" charset="0"/>
              </a:rPr>
              <a:t>AND WE HOPE YOU TAKE ADVANTAGE OF OUR SERVICES.</a:t>
            </a:r>
          </a:p>
          <a:p>
            <a:pPr>
              <a:buNone/>
            </a:pPr>
            <a:endParaRPr lang="en-NZ" sz="14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Next steps will be to submit your “demo request” located on our website.  We will then send you an </a:t>
            </a:r>
          </a:p>
          <a:p>
            <a:pPr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invite to our 10 minute overview presentation of our products and services.</a:t>
            </a:r>
          </a:p>
          <a:p>
            <a:pPr>
              <a:buNone/>
            </a:pPr>
            <a:endParaRPr lang="en-NZ" sz="14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If you would like to receive a quote, please fill out our “request a quote” form located on our</a:t>
            </a:r>
          </a:p>
          <a:p>
            <a:pPr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website.  We will need the classification codes of your employees, so please provide us </a:t>
            </a:r>
          </a:p>
          <a:p>
            <a:pPr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your current Workers’ Compensation Declaration Page so we may fulfil this request.</a:t>
            </a:r>
          </a:p>
          <a:p>
            <a:pPr>
              <a:buNone/>
            </a:pPr>
            <a:endParaRPr lang="en-NZ" sz="14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We look forward to partnering with you… </a:t>
            </a:r>
            <a:r>
              <a:rPr lang="en-NZ" sz="1700" dirty="0">
                <a:solidFill>
                  <a:srgbClr val="4E452C"/>
                </a:solidFill>
                <a:latin typeface="Wingdings" pitchFamily="2" charset="2"/>
                <a:cs typeface="Arial" pitchFamily="34" charset="0"/>
              </a:rPr>
              <a:t>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297957" y="4284692"/>
            <a:ext cx="8632732" cy="447298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>
              <a:buNone/>
            </a:pPr>
            <a:r>
              <a:rPr lang="en-NZ" sz="2400" b="1" dirty="0">
                <a:solidFill>
                  <a:srgbClr val="00824D"/>
                </a:solidFill>
                <a:latin typeface="Montserrat" pitchFamily="2" charset="0"/>
                <a:cs typeface="Arial" pitchFamily="34" charset="0"/>
              </a:rPr>
              <a:t>CaliforniaTimeandLaborCompany.com</a:t>
            </a:r>
            <a:endParaRPr lang="en-NZ" sz="2400" dirty="0">
              <a:solidFill>
                <a:srgbClr val="00824D"/>
              </a:solidFill>
              <a:latin typeface="Montserrat" pitchFamily="2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7" y="195486"/>
            <a:ext cx="2329668" cy="720080"/>
          </a:xfrm>
          <a:prstGeom prst="rect">
            <a:avLst/>
          </a:prstGeom>
        </p:spPr>
      </p:pic>
      <p:sp>
        <p:nvSpPr>
          <p:cNvPr id="12" name="Trapezoid 11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-1164" y="1131590"/>
            <a:ext cx="7957540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617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" y="0"/>
            <a:ext cx="9145163" cy="51441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A34A35-13AC-4493-B65E-7E8010C9EEC1}"/>
              </a:ext>
            </a:extLst>
          </p:cNvPr>
          <p:cNvSpPr/>
          <p:nvPr/>
        </p:nvSpPr>
        <p:spPr>
          <a:xfrm>
            <a:off x="331756" y="1491630"/>
            <a:ext cx="8200684" cy="290951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NZ" sz="1600" b="1" dirty="0">
                <a:solidFill>
                  <a:srgbClr val="00824D"/>
                </a:solidFill>
                <a:latin typeface="Myriad Pro" pitchFamily="34" charset="0"/>
              </a:rPr>
              <a:t>As your business grows, </a:t>
            </a: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so does the challenge of managing all the administration responsibilities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that comes with it. Working with </a:t>
            </a:r>
            <a:r>
              <a:rPr lang="en-NZ" sz="1400" dirty="0">
                <a:solidFill>
                  <a:srgbClr val="006620"/>
                </a:solidFill>
                <a:latin typeface="Myriad Pro" pitchFamily="34" charset="0"/>
                <a:cs typeface="Arial" pitchFamily="34" charset="0"/>
              </a:rPr>
              <a:t>California Time and Labor Company</a:t>
            </a: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, those administration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responsibilities become significantly reduced.</a:t>
            </a:r>
          </a:p>
          <a:p>
            <a:pPr>
              <a:lnSpc>
                <a:spcPct val="100000"/>
              </a:lnSpc>
              <a:buNone/>
            </a:pPr>
            <a:endParaRPr lang="en-NZ" sz="14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Our service offering is a full-service bundle of products and tools called </a:t>
            </a:r>
            <a:r>
              <a:rPr lang="en-NZ" sz="14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LABOR</a:t>
            </a:r>
            <a:r>
              <a:rPr lang="en-NZ" sz="1400" dirty="0" err="1">
                <a:solidFill>
                  <a:srgbClr val="C00000"/>
                </a:solidFill>
                <a:latin typeface="Agency FB" panose="020B0503020202020204" pitchFamily="34" charset="0"/>
              </a:rPr>
              <a:t>suite</a:t>
            </a: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.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With </a:t>
            </a:r>
            <a:r>
              <a:rPr lang="en-NZ" sz="14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LABOR</a:t>
            </a:r>
            <a:r>
              <a:rPr lang="en-NZ" sz="1400" dirty="0" err="1">
                <a:solidFill>
                  <a:srgbClr val="C00000"/>
                </a:solidFill>
                <a:latin typeface="Agency FB" panose="020B0503020202020204" pitchFamily="34" charset="0"/>
              </a:rPr>
              <a:t>suite</a:t>
            </a:r>
            <a:r>
              <a:rPr lang="en-NZ" sz="1400" b="1" dirty="0">
                <a:solidFill>
                  <a:srgbClr val="C00000"/>
                </a:solidFill>
                <a:latin typeface="Myriad Pro" pitchFamily="34" charset="0"/>
              </a:rPr>
              <a:t> </a:t>
            </a: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your company will get administration relief with access to our suite of products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that help manage and streamline your business. These products and services will help reduce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the burden of administration responsibilities demanded on California employers by Federal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and State Wage-Hour Laws and enable your company the freedom to grow.</a:t>
            </a:r>
          </a:p>
          <a:p>
            <a:pPr>
              <a:lnSpc>
                <a:spcPct val="100000"/>
              </a:lnSpc>
              <a:buNone/>
            </a:pPr>
            <a:endParaRPr lang="en-NZ" sz="1400" dirty="0">
              <a:solidFill>
                <a:srgbClr val="4E452C"/>
              </a:solidFill>
              <a:latin typeface="Myriad Pro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Working with </a:t>
            </a:r>
            <a:r>
              <a:rPr lang="en-NZ" sz="1400" dirty="0">
                <a:solidFill>
                  <a:srgbClr val="006620"/>
                </a:solidFill>
                <a:latin typeface="Myriad Pro" pitchFamily="34" charset="0"/>
                <a:cs typeface="Arial" pitchFamily="34" charset="0"/>
              </a:rPr>
              <a:t>California Time and Labor Company </a:t>
            </a: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and taking advantage of </a:t>
            </a:r>
            <a:r>
              <a:rPr lang="en-NZ" sz="14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LABOR</a:t>
            </a:r>
            <a:r>
              <a:rPr lang="en-NZ" sz="1400" dirty="0" err="1">
                <a:solidFill>
                  <a:srgbClr val="C00000"/>
                </a:solidFill>
                <a:latin typeface="Agency FB" panose="020B0503020202020204" pitchFamily="34" charset="0"/>
              </a:rPr>
              <a:t>suite</a:t>
            </a: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,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your company will benefit by having a more efficient workflow, better visibility of your </a:t>
            </a:r>
            <a:b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</a:br>
            <a:r>
              <a:rPr lang="en-NZ" sz="1400" dirty="0">
                <a:solidFill>
                  <a:srgbClr val="4E452C"/>
                </a:solidFill>
                <a:latin typeface="Myriad Pro" pitchFamily="34" charset="0"/>
                <a:cs typeface="Arial" pitchFamily="34" charset="0"/>
              </a:rPr>
              <a:t>employees and experience reduced costs, while seeing real savings.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6" y="267494"/>
            <a:ext cx="2096701" cy="648072"/>
          </a:xfrm>
          <a:prstGeom prst="rect">
            <a:avLst/>
          </a:prstGeom>
        </p:spPr>
      </p:pic>
      <p:sp>
        <p:nvSpPr>
          <p:cNvPr id="10" name="Trapezoid 9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-1164" y="1131590"/>
            <a:ext cx="7957540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48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"/>
            <a:ext cx="9145163" cy="51441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CC40FC-6B5F-4980-83A1-7ABAAF423C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34950" r="8643" b="35243"/>
          <a:stretch/>
        </p:blipFill>
        <p:spPr bwMode="auto">
          <a:xfrm>
            <a:off x="3975886" y="4394982"/>
            <a:ext cx="2384034" cy="607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BE119AE0-BA8B-4245-AEE6-713FA806CA85}"/>
              </a:ext>
            </a:extLst>
          </p:cNvPr>
          <p:cNvGraphicFramePr/>
          <p:nvPr>
            <p:extLst/>
          </p:nvPr>
        </p:nvGraphicFramePr>
        <p:xfrm>
          <a:off x="6272244" y="3564841"/>
          <a:ext cx="3566368" cy="176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E4BC73-9101-4DEE-88D6-A611E76C3EFF}"/>
              </a:ext>
            </a:extLst>
          </p:cNvPr>
          <p:cNvSpPr txBox="1"/>
          <p:nvPr/>
        </p:nvSpPr>
        <p:spPr>
          <a:xfrm>
            <a:off x="469582" y="443941"/>
            <a:ext cx="7880403" cy="385743"/>
          </a:xfrm>
          <a:prstGeom prst="rect">
            <a:avLst/>
          </a:prstGeom>
          <a:noFill/>
        </p:spPr>
        <p:txBody>
          <a:bodyPr wrap="square" lIns="77213" tIns="38606" rIns="77213" bIns="38606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ation Light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59417-CB48-45C8-AD67-84D260D360A3}"/>
              </a:ext>
            </a:extLst>
          </p:cNvPr>
          <p:cNvSpPr/>
          <p:nvPr/>
        </p:nvSpPr>
        <p:spPr>
          <a:xfrm>
            <a:off x="298513" y="3363838"/>
            <a:ext cx="4664742" cy="1155184"/>
          </a:xfrm>
          <a:prstGeom prst="rect">
            <a:avLst/>
          </a:prstGeom>
          <a:noFill/>
        </p:spPr>
        <p:txBody>
          <a:bodyPr wrap="square" lIns="77213" tIns="38606" rIns="77213" bIns="38606">
            <a:spAutoFit/>
          </a:bodyPr>
          <a:lstStyle/>
          <a:p>
            <a:r>
              <a:rPr lang="en-US" sz="2000" b="1" dirty="0">
                <a:solidFill>
                  <a:srgbClr val="00823B"/>
                </a:solidFill>
                <a:latin typeface="Montserrat" pitchFamily="2" charset="0"/>
                <a:cs typeface="Arial" panose="020B0604020202020204" pitchFamily="34" charset="0"/>
              </a:rPr>
              <a:t>THE SOLUTION</a:t>
            </a:r>
          </a:p>
          <a:p>
            <a:r>
              <a:rPr lang="en-US" sz="1400" b="1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LABOR</a:t>
            </a:r>
            <a:r>
              <a:rPr lang="en-US" sz="1400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suite</a:t>
            </a:r>
            <a:r>
              <a:rPr lang="en-US" sz="1200" b="1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 </a:t>
            </a:r>
            <a:r>
              <a:rPr lang="en-US" sz="1200" dirty="0">
                <a:solidFill>
                  <a:srgbClr val="4E452C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an Employer to off-load all the un-intended consequence of employer related responsibilities and allows a business owner to get back to what they do best… run their business.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0D370-3E5B-4CA3-82E1-35F6531EC5BB}"/>
              </a:ext>
            </a:extLst>
          </p:cNvPr>
          <p:cNvSpPr/>
          <p:nvPr/>
        </p:nvSpPr>
        <p:spPr>
          <a:xfrm>
            <a:off x="3807014" y="2389797"/>
            <a:ext cx="1625111" cy="693519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ansation Light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High Labor related cost such as Workers Compensation, payroll cost, Scheduling, etc.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298514" y="229765"/>
            <a:ext cx="8593966" cy="939740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THE NEED</a:t>
            </a:r>
          </a:p>
          <a:p>
            <a:r>
              <a:rPr lang="en-US" sz="12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Employers need great employees to project a consistent service with exceptional customer service for profitable </a:t>
            </a:r>
            <a:br>
              <a:rPr lang="en-US" sz="1200" dirty="0">
                <a:solidFill>
                  <a:srgbClr val="4E452C"/>
                </a:solidFill>
                <a:latin typeface="Myriad Pro" pitchFamily="34" charset="0"/>
                <a:cs typeface="Verdana"/>
              </a:rPr>
            </a:br>
            <a:r>
              <a:rPr lang="en-US" sz="12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engagements. Employee’s create enormous responsibility and</a:t>
            </a:r>
            <a:r>
              <a:rPr lang="en-US" sz="1200" i="1" dirty="0">
                <a:solidFill>
                  <a:srgbClr val="FF0000"/>
                </a:solidFill>
                <a:latin typeface="Myriad Pro" pitchFamily="34" charset="0"/>
                <a:cs typeface="Verdana"/>
              </a:rPr>
              <a:t> liability </a:t>
            </a:r>
            <a:r>
              <a:rPr lang="en-US" sz="12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for any employer in the transitional industries </a:t>
            </a:r>
            <a:br>
              <a:rPr lang="en-US" sz="1200" dirty="0">
                <a:solidFill>
                  <a:srgbClr val="4E452C"/>
                </a:solidFill>
                <a:latin typeface="Myriad Pro" pitchFamily="34" charset="0"/>
                <a:cs typeface="Verdana"/>
              </a:rPr>
            </a:br>
            <a:r>
              <a:rPr lang="en-US" sz="1200" dirty="0">
                <a:solidFill>
                  <a:srgbClr val="4E452C"/>
                </a:solidFill>
                <a:latin typeface="Myriad Pro" pitchFamily="34" charset="0"/>
                <a:cs typeface="Verdana"/>
              </a:rPr>
              <a:t>or off-site work locations</a:t>
            </a:r>
            <a:r>
              <a:rPr lang="en-US" sz="1200" dirty="0">
                <a:solidFill>
                  <a:srgbClr val="4E452C"/>
                </a:solidFill>
                <a:latin typeface="Myriad Pro" pitchFamily="34" charset="0"/>
              </a:rPr>
              <a:t>. 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BE119AE0-BA8B-4245-AEE6-713FA806CA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61891"/>
              </p:ext>
            </p:extLst>
          </p:nvPr>
        </p:nvGraphicFramePr>
        <p:xfrm>
          <a:off x="373752" y="1725555"/>
          <a:ext cx="7510616" cy="145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4EE7850F-ED7E-4097-B69E-0078F7D214C9}"/>
              </a:ext>
            </a:extLst>
          </p:cNvPr>
          <p:cNvSpPr/>
          <p:nvPr/>
        </p:nvSpPr>
        <p:spPr>
          <a:xfrm>
            <a:off x="298513" y="1465927"/>
            <a:ext cx="8593966" cy="385743"/>
          </a:xfrm>
          <a:prstGeom prst="rect">
            <a:avLst/>
          </a:prstGeom>
        </p:spPr>
        <p:txBody>
          <a:bodyPr wrap="square" lIns="77213" tIns="38606" rIns="77213" bIns="38606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Montserrat" pitchFamily="2" charset="0"/>
              </a:rPr>
              <a:t>THE PROBLEM</a:t>
            </a:r>
            <a:endParaRPr lang="en-US" sz="2000" dirty="0">
              <a:solidFill>
                <a:srgbClr val="4E452C"/>
              </a:solidFill>
              <a:latin typeface="Montserrat" pitchFamily="2" charset="0"/>
            </a:endParaRPr>
          </a:p>
        </p:txBody>
      </p:sp>
      <p:sp>
        <p:nvSpPr>
          <p:cNvPr id="25" name="Trapezoid 24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-1164" y="1347614"/>
            <a:ext cx="8245572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-1164" y="3219822"/>
            <a:ext cx="7266696" cy="0"/>
          </a:xfrm>
          <a:prstGeom prst="line">
            <a:avLst/>
          </a:prstGeom>
          <a:ln w="25400" cap="flat">
            <a:solidFill>
              <a:srgbClr val="C00000"/>
            </a:solidFill>
            <a:prstDash val="solid"/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56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27" grpId="0">
        <p:bldAsOne/>
      </p:bldGraphic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 rot="10800000">
            <a:off x="-540568" y="267495"/>
            <a:ext cx="3384376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6" y="267494"/>
            <a:ext cx="209670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"/>
            <a:ext cx="9144000" cy="5142392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4299942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4447162"/>
            <a:ext cx="1296144" cy="400627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 rot="10800000">
            <a:off x="-540568" y="339500"/>
            <a:ext cx="2952328" cy="644869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7" y="411510"/>
            <a:ext cx="1575948" cy="4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2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1827468" y="120274"/>
            <a:ext cx="3384376" cy="939308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06" y="196479"/>
            <a:ext cx="2545844" cy="786898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7411764" y="120274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003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120274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67494"/>
            <a:ext cx="1296144" cy="4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120274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67494"/>
            <a:ext cx="1296144" cy="4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7411764" y="120274"/>
            <a:ext cx="2272803" cy="716876"/>
          </a:xfrm>
          <a:prstGeom prst="trapezoid">
            <a:avLst>
              <a:gd name="adj" fmla="val 61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67494"/>
            <a:ext cx="1296144" cy="4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2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1|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148</Words>
  <Application>Microsoft Office PowerPoint</Application>
  <PresentationFormat>On-screen Show (16:9)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Montserrat</vt:lpstr>
      <vt:lpstr>Verdana</vt:lpstr>
      <vt:lpstr>Arial</vt:lpstr>
      <vt:lpstr>Wingdings</vt:lpstr>
      <vt:lpstr>Agency FB</vt:lpstr>
      <vt:lpstr>Sansation Light</vt:lpstr>
      <vt:lpstr>Myriad Pro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Stewart</dc:creator>
  <cp:lastModifiedBy>JIM THOMPSON</cp:lastModifiedBy>
  <cp:revision>71</cp:revision>
  <dcterms:created xsi:type="dcterms:W3CDTF">2017-11-22T03:25:30Z</dcterms:created>
  <dcterms:modified xsi:type="dcterms:W3CDTF">2018-09-22T11:37:38Z</dcterms:modified>
</cp:coreProperties>
</file>